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0" r:id="rId3"/>
  </p:sld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556"/>
    <a:srgbClr val="ED1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13731" t="30591" r="13913" b="32075"/>
          <a:stretch/>
        </p:blipFill>
        <p:spPr>
          <a:xfrm>
            <a:off x="2601406" y="2251507"/>
            <a:ext cx="6989188" cy="122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0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775553" y="60107"/>
            <a:ext cx="7182633" cy="35390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13731" t="30591" r="13913" b="32075"/>
          <a:stretch/>
        </p:blipFill>
        <p:spPr>
          <a:xfrm>
            <a:off x="196025" y="60106"/>
            <a:ext cx="2013775" cy="353906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 flipV="1">
            <a:off x="0" y="457554"/>
            <a:ext cx="12192000" cy="0"/>
          </a:xfrm>
          <a:prstGeom prst="line">
            <a:avLst/>
          </a:prstGeom>
          <a:ln w="25400">
            <a:solidFill>
              <a:srgbClr val="ED1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12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80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711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776" y="1850549"/>
            <a:ext cx="6776448" cy="1305878"/>
          </a:xfrm>
          <a:prstGeom prst="rect">
            <a:avLst/>
          </a:prstGeom>
        </p:spPr>
      </p:pic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D478-01E9-4753-BA3F-222B2E3FBF3D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6088-3488-4D2C-8C72-B4DC6DB83B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382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71900" y="0"/>
            <a:ext cx="5943600" cy="6901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5004C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581400" cy="690166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690167"/>
            <a:ext cx="12192000" cy="0"/>
          </a:xfrm>
          <a:prstGeom prst="line">
            <a:avLst/>
          </a:prstGeom>
          <a:ln>
            <a:solidFill>
              <a:srgbClr val="E5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324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771900" y="0"/>
            <a:ext cx="5943600" cy="6901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004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581400" cy="690166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>
            <a:off x="0" y="690167"/>
            <a:ext cx="12192000" cy="0"/>
          </a:xfrm>
          <a:prstGeom prst="line">
            <a:avLst/>
          </a:prstGeom>
          <a:ln>
            <a:solidFill>
              <a:srgbClr val="E5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421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771900" y="0"/>
            <a:ext cx="5943600" cy="6901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004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581400" cy="690166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690167"/>
            <a:ext cx="12192000" cy="0"/>
          </a:xfrm>
          <a:prstGeom prst="line">
            <a:avLst/>
          </a:prstGeom>
          <a:ln>
            <a:solidFill>
              <a:srgbClr val="E5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763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771900" y="0"/>
            <a:ext cx="5943600" cy="6901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004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581400" cy="690166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0" y="690167"/>
            <a:ext cx="12192000" cy="0"/>
          </a:xfrm>
          <a:prstGeom prst="line">
            <a:avLst/>
          </a:prstGeom>
          <a:ln>
            <a:solidFill>
              <a:srgbClr val="E5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75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771900" y="0"/>
            <a:ext cx="5943600" cy="690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004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581400" cy="690166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0" y="690167"/>
            <a:ext cx="12192000" cy="0"/>
          </a:xfrm>
          <a:prstGeom prst="line">
            <a:avLst/>
          </a:prstGeom>
          <a:ln>
            <a:solidFill>
              <a:srgbClr val="E5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42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771900" y="0"/>
            <a:ext cx="5943600" cy="6901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5004C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3341"/>
            <a:ext cx="2804160" cy="540385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0" y="690167"/>
            <a:ext cx="12192000" cy="0"/>
          </a:xfrm>
          <a:prstGeom prst="line">
            <a:avLst/>
          </a:prstGeom>
          <a:ln>
            <a:solidFill>
              <a:srgbClr val="E5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5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75553" y="60107"/>
            <a:ext cx="7182633" cy="35390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13731" t="30591" r="13913" b="32075"/>
          <a:stretch/>
        </p:blipFill>
        <p:spPr>
          <a:xfrm>
            <a:off x="196025" y="60106"/>
            <a:ext cx="2013775" cy="3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7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771900" y="0"/>
            <a:ext cx="5943600" cy="690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004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690167"/>
            <a:ext cx="12192000" cy="0"/>
          </a:xfrm>
          <a:prstGeom prst="line">
            <a:avLst/>
          </a:prstGeom>
          <a:ln>
            <a:solidFill>
              <a:srgbClr val="E5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3341"/>
            <a:ext cx="2804160" cy="54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80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771900" y="0"/>
            <a:ext cx="5943600" cy="690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004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690167"/>
            <a:ext cx="12192000" cy="0"/>
          </a:xfrm>
          <a:prstGeom prst="line">
            <a:avLst/>
          </a:prstGeom>
          <a:ln>
            <a:solidFill>
              <a:srgbClr val="E5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3341"/>
            <a:ext cx="2804160" cy="54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48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771900" y="0"/>
            <a:ext cx="5943600" cy="6901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5004C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0" y="690167"/>
            <a:ext cx="12192000" cy="0"/>
          </a:xfrm>
          <a:prstGeom prst="line">
            <a:avLst/>
          </a:prstGeom>
          <a:ln>
            <a:solidFill>
              <a:srgbClr val="E50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3341"/>
            <a:ext cx="2804160" cy="54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16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184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41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683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962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775553" y="60107"/>
            <a:ext cx="7182633" cy="35390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860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775553" y="60107"/>
            <a:ext cx="7182633" cy="35390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066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D4E8-3F5B-4E47-9500-6B803D440BF8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0ED-221E-4D05-9BCA-575B2B370C5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776" y="1850549"/>
            <a:ext cx="6776448" cy="13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7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775553" y="60107"/>
            <a:ext cx="7182633" cy="353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13731" t="30591" r="13913" b="32075"/>
          <a:stretch/>
        </p:blipFill>
        <p:spPr>
          <a:xfrm>
            <a:off x="196025" y="60106"/>
            <a:ext cx="2013775" cy="353906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 flipV="1">
            <a:off x="0" y="457554"/>
            <a:ext cx="12192000" cy="0"/>
          </a:xfrm>
          <a:prstGeom prst="line">
            <a:avLst/>
          </a:prstGeom>
          <a:ln w="25400">
            <a:solidFill>
              <a:srgbClr val="ED1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52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D4E8-3F5B-4E47-9500-6B803D440BF8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0ED-221E-4D05-9BCA-575B2B370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5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D4E8-3F5B-4E47-9500-6B803D440BF8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0ED-221E-4D05-9BCA-575B2B370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00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D4E8-3F5B-4E47-9500-6B803D440BF8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0ED-221E-4D05-9BCA-575B2B370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937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D4E8-3F5B-4E47-9500-6B803D440BF8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0ED-221E-4D05-9BCA-575B2B370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882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D4E8-3F5B-4E47-9500-6B803D440BF8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0ED-221E-4D05-9BCA-575B2B370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035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D4E8-3F5B-4E47-9500-6B803D440BF8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0ED-221E-4D05-9BCA-575B2B370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815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D4E8-3F5B-4E47-9500-6B803D440BF8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0ED-221E-4D05-9BCA-575B2B370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942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D4E8-3F5B-4E47-9500-6B803D440BF8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0ED-221E-4D05-9BCA-575B2B370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647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D4E8-3F5B-4E47-9500-6B803D440BF8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0ED-221E-4D05-9BCA-575B2B370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999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D4E8-3F5B-4E47-9500-6B803D440BF8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0ED-221E-4D05-9BCA-575B2B370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14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775553" y="60107"/>
            <a:ext cx="7182633" cy="353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13731" t="30591" r="13913" b="32075"/>
          <a:stretch/>
        </p:blipFill>
        <p:spPr>
          <a:xfrm>
            <a:off x="196025" y="60106"/>
            <a:ext cx="2013775" cy="353906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 flipV="1">
            <a:off x="0" y="457554"/>
            <a:ext cx="12192000" cy="0"/>
          </a:xfrm>
          <a:prstGeom prst="line">
            <a:avLst/>
          </a:prstGeom>
          <a:ln w="25400">
            <a:solidFill>
              <a:srgbClr val="ED1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74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775553" y="60107"/>
            <a:ext cx="7182633" cy="353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/>
          <a:srcRect l="13731" t="30591" r="13913" b="32075"/>
          <a:stretch/>
        </p:blipFill>
        <p:spPr>
          <a:xfrm>
            <a:off x="196025" y="60106"/>
            <a:ext cx="2013775" cy="353906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 flipV="1">
            <a:off x="0" y="457554"/>
            <a:ext cx="12192000" cy="0"/>
          </a:xfrm>
          <a:prstGeom prst="line">
            <a:avLst/>
          </a:prstGeom>
          <a:ln w="25400">
            <a:solidFill>
              <a:srgbClr val="ED1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33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775553" y="60107"/>
            <a:ext cx="7182633" cy="35390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13731" t="30591" r="13913" b="32075"/>
          <a:stretch/>
        </p:blipFill>
        <p:spPr>
          <a:xfrm>
            <a:off x="196025" y="60106"/>
            <a:ext cx="2013775" cy="353906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 flipV="1">
            <a:off x="0" y="457554"/>
            <a:ext cx="12192000" cy="0"/>
          </a:xfrm>
          <a:prstGeom prst="line">
            <a:avLst/>
          </a:prstGeom>
          <a:ln w="25400">
            <a:solidFill>
              <a:srgbClr val="ED1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287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775553" y="60107"/>
            <a:ext cx="7182633" cy="35390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3731" t="30591" r="13913" b="32075"/>
          <a:stretch/>
        </p:blipFill>
        <p:spPr>
          <a:xfrm>
            <a:off x="196025" y="60106"/>
            <a:ext cx="2013775" cy="353906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 flipV="1">
            <a:off x="0" y="457554"/>
            <a:ext cx="12192000" cy="0"/>
          </a:xfrm>
          <a:prstGeom prst="line">
            <a:avLst/>
          </a:prstGeom>
          <a:ln w="25400">
            <a:solidFill>
              <a:srgbClr val="ED1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22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3775553" y="60107"/>
            <a:ext cx="7182633" cy="35390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13731" t="30591" r="13913" b="32075"/>
          <a:stretch/>
        </p:blipFill>
        <p:spPr>
          <a:xfrm>
            <a:off x="196025" y="60106"/>
            <a:ext cx="2013775" cy="353906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 flipV="1">
            <a:off x="0" y="457554"/>
            <a:ext cx="12192000" cy="0"/>
          </a:xfrm>
          <a:prstGeom prst="line">
            <a:avLst/>
          </a:prstGeom>
          <a:ln w="25400">
            <a:solidFill>
              <a:srgbClr val="ED1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96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42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799567" y="66013"/>
            <a:ext cx="7182633" cy="4713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027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EA9A8-C00A-48A6-9081-8DD0833FA917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59F07-C377-41B0-912B-98207B738D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32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D4E8-3F5B-4E47-9500-6B803D440BF8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A0ED-221E-4D05-9BCA-575B2B370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9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471340" y="5363944"/>
            <a:ext cx="11274458" cy="1655762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rgbClr val="ED1657"/>
                </a:solidFill>
              </a:rPr>
              <a:t>Nový </a:t>
            </a:r>
            <a:r>
              <a:rPr lang="cs-CZ" sz="4400" b="1" dirty="0" err="1" smtClean="0">
                <a:solidFill>
                  <a:srgbClr val="ED1657"/>
                </a:solidFill>
              </a:rPr>
              <a:t>Rýžovar</a:t>
            </a:r>
            <a:endParaRPr lang="cs-CZ" sz="4400" b="1" dirty="0" smtClean="0">
              <a:solidFill>
                <a:srgbClr val="ED1657"/>
              </a:solidFill>
            </a:endParaRPr>
          </a:p>
          <a:p>
            <a:r>
              <a:rPr lang="cs-CZ" sz="4400" b="1" dirty="0" smtClean="0">
                <a:solidFill>
                  <a:srgbClr val="ED1657"/>
                </a:solidFill>
              </a:rPr>
              <a:t>SRM 1890SS, 1891RD</a:t>
            </a:r>
            <a:endParaRPr lang="cs-CZ" sz="4400" b="1" dirty="0">
              <a:solidFill>
                <a:srgbClr val="ED1657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50" y="3373709"/>
            <a:ext cx="1905000" cy="19431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72" y="3373709"/>
            <a:ext cx="1905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4415" y="-94269"/>
            <a:ext cx="5943600" cy="69016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cs-CZ" sz="4000" dirty="0" smtClean="0">
                <a:solidFill>
                  <a:srgbClr val="ED1657"/>
                </a:solidFill>
              </a:rPr>
              <a:t>SRM 189x</a:t>
            </a:r>
            <a:endParaRPr lang="cs-CZ" sz="4000" dirty="0">
              <a:solidFill>
                <a:srgbClr val="ED1657"/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half" idx="4294967295"/>
          </p:nvPr>
        </p:nvSpPr>
        <p:spPr>
          <a:xfrm>
            <a:off x="7526215" y="939434"/>
            <a:ext cx="4596655" cy="538223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cs-CZ" sz="2900" b="1" dirty="0" smtClean="0"/>
          </a:p>
          <a:p>
            <a:r>
              <a:rPr lang="cs-CZ" sz="3400" b="1" dirty="0" smtClean="0"/>
              <a:t>Maximální příkon 830 </a:t>
            </a:r>
            <a:r>
              <a:rPr lang="cs-CZ" sz="3400" b="1" dirty="0" smtClean="0"/>
              <a:t>W</a:t>
            </a:r>
            <a:endParaRPr lang="cs-CZ" sz="3400" b="1" dirty="0" smtClean="0"/>
          </a:p>
          <a:p>
            <a:r>
              <a:rPr lang="cs-CZ" sz="3400" b="1" dirty="0" smtClean="0"/>
              <a:t>Objem 1,8l</a:t>
            </a:r>
          </a:p>
          <a:p>
            <a:pPr marL="0" indent="0">
              <a:buNone/>
            </a:pPr>
            <a:r>
              <a:rPr lang="cs-CZ" sz="3400" b="1" dirty="0" smtClean="0"/>
              <a:t>       </a:t>
            </a:r>
            <a:r>
              <a:rPr lang="cs-CZ" sz="3400" dirty="0" smtClean="0"/>
              <a:t> - kapacita na 1,5 kg nevařené rýže + 1,8 l </a:t>
            </a:r>
            <a:r>
              <a:rPr lang="cs-CZ" sz="3400" dirty="0" smtClean="0"/>
              <a:t>vody</a:t>
            </a:r>
          </a:p>
          <a:p>
            <a:r>
              <a:rPr lang="cs-CZ" sz="3400" b="1" dirty="0"/>
              <a:t>V</a:t>
            </a:r>
            <a:r>
              <a:rPr lang="cs-CZ" sz="3400" b="1" dirty="0" smtClean="0"/>
              <a:t>entil </a:t>
            </a:r>
            <a:r>
              <a:rPr lang="cs-CZ" sz="3400" b="1" dirty="0"/>
              <a:t>pro unik páry </a:t>
            </a:r>
            <a:endParaRPr lang="cs-CZ" sz="3400" b="1" dirty="0" smtClean="0"/>
          </a:p>
          <a:p>
            <a:pPr marL="0" indent="0">
              <a:buNone/>
            </a:pPr>
            <a:r>
              <a:rPr lang="cs-CZ" sz="3400" dirty="0"/>
              <a:t> </a:t>
            </a:r>
            <a:r>
              <a:rPr lang="cs-CZ" sz="3400" dirty="0" smtClean="0"/>
              <a:t>      - zabraňuje </a:t>
            </a:r>
            <a:r>
              <a:rPr lang="cs-CZ" sz="3400" dirty="0"/>
              <a:t>nechtěnému přetékání hrnce při vaření</a:t>
            </a:r>
            <a:endParaRPr lang="cs-CZ" sz="3400" dirty="0" smtClean="0"/>
          </a:p>
          <a:p>
            <a:r>
              <a:rPr lang="cs-CZ" sz="3400" b="1" dirty="0" smtClean="0"/>
              <a:t>Rovnoměrný rozvod tepla</a:t>
            </a:r>
          </a:p>
          <a:p>
            <a:pPr marL="0" indent="0">
              <a:buNone/>
            </a:pPr>
            <a:r>
              <a:rPr lang="cs-CZ" sz="3400" dirty="0" smtClean="0"/>
              <a:t>       -</a:t>
            </a:r>
            <a:r>
              <a:rPr lang="cs-CZ" sz="3400" b="1" dirty="0" smtClean="0"/>
              <a:t> </a:t>
            </a:r>
            <a:r>
              <a:rPr lang="cs-CZ" sz="3400" dirty="0" smtClean="0"/>
              <a:t>technologie rovnoměrného rozvodu tepla pro ještě </a:t>
            </a:r>
          </a:p>
          <a:p>
            <a:pPr marL="0" indent="0">
              <a:buNone/>
            </a:pPr>
            <a:r>
              <a:rPr lang="cs-CZ" sz="3400" dirty="0"/>
              <a:t> </a:t>
            </a:r>
            <a:r>
              <a:rPr lang="cs-CZ" sz="3400" dirty="0" smtClean="0"/>
              <a:t>        lepší výsledky</a:t>
            </a:r>
          </a:p>
          <a:p>
            <a:r>
              <a:rPr lang="cs-CZ" sz="3400" b="1" dirty="0" smtClean="0"/>
              <a:t>Nerezové provedení</a:t>
            </a:r>
          </a:p>
          <a:p>
            <a:pPr marL="0" indent="0">
              <a:buNone/>
            </a:pPr>
            <a:r>
              <a:rPr lang="cs-CZ" sz="3400" b="1" dirty="0" smtClean="0"/>
              <a:t>       </a:t>
            </a:r>
            <a:r>
              <a:rPr lang="cs-CZ" sz="3400" dirty="0" smtClean="0"/>
              <a:t>-  vnější plášť z nerezové oceli</a:t>
            </a:r>
          </a:p>
          <a:p>
            <a:r>
              <a:rPr lang="cs-CZ" sz="3400" b="1" dirty="0" smtClean="0"/>
              <a:t>Vaření v páře</a:t>
            </a:r>
          </a:p>
          <a:p>
            <a:pPr marL="0" indent="0">
              <a:buNone/>
            </a:pPr>
            <a:r>
              <a:rPr lang="cs-CZ" sz="3400" dirty="0" smtClean="0"/>
              <a:t>        - možnost vaření zeleniny a jiných potravin  v páře díky </a:t>
            </a:r>
          </a:p>
          <a:p>
            <a:pPr marL="0" indent="0">
              <a:buNone/>
            </a:pPr>
            <a:r>
              <a:rPr lang="cs-CZ" sz="3400" dirty="0"/>
              <a:t> </a:t>
            </a:r>
            <a:r>
              <a:rPr lang="cs-CZ" sz="3400" dirty="0" smtClean="0"/>
              <a:t>         parnímu koši  </a:t>
            </a:r>
          </a:p>
          <a:p>
            <a:r>
              <a:rPr lang="cs-CZ" sz="3400" b="1" dirty="0" smtClean="0"/>
              <a:t>Příslušenství</a:t>
            </a:r>
            <a:endParaRPr lang="cs-CZ" sz="3400" b="1" dirty="0"/>
          </a:p>
          <a:p>
            <a:pPr marL="0" indent="0">
              <a:buNone/>
            </a:pPr>
            <a:r>
              <a:rPr lang="cs-CZ" sz="3400" dirty="0"/>
              <a:t>       - </a:t>
            </a:r>
            <a:r>
              <a:rPr lang="cs-CZ" sz="3400" dirty="0" smtClean="0"/>
              <a:t>součástí balení je parní koš, odměrka, naběračka a lžíce </a:t>
            </a:r>
          </a:p>
          <a:p>
            <a:pPr marL="0" indent="0">
              <a:buNone/>
            </a:pPr>
            <a:r>
              <a:rPr lang="cs-CZ" sz="3400" dirty="0"/>
              <a:t> </a:t>
            </a:r>
            <a:r>
              <a:rPr lang="cs-CZ" sz="3400" dirty="0" smtClean="0"/>
              <a:t>         na míchání     </a:t>
            </a:r>
          </a:p>
          <a:p>
            <a:r>
              <a:rPr lang="cs-CZ" sz="3400" b="1" dirty="0" err="1" smtClean="0"/>
              <a:t>Keep</a:t>
            </a:r>
            <a:r>
              <a:rPr lang="cs-CZ" sz="3400" b="1" dirty="0" smtClean="0"/>
              <a:t> </a:t>
            </a:r>
            <a:r>
              <a:rPr lang="cs-CZ" sz="3400" b="1" dirty="0" err="1" smtClean="0"/>
              <a:t>Warm</a:t>
            </a:r>
            <a:endParaRPr lang="cs-CZ" sz="3400" b="1" dirty="0" smtClean="0"/>
          </a:p>
          <a:p>
            <a:pPr marL="0" indent="0">
              <a:buNone/>
            </a:pPr>
            <a:r>
              <a:rPr lang="cs-CZ" sz="3400" dirty="0" smtClean="0"/>
              <a:t>         - uchová rýži teplou až 6 hodin</a:t>
            </a:r>
          </a:p>
          <a:p>
            <a:r>
              <a:rPr lang="cs-CZ" sz="3400" b="1" dirty="0" smtClean="0"/>
              <a:t>Vyjímatelná nádoba</a:t>
            </a:r>
            <a:endParaRPr lang="cs-CZ" sz="3400" b="1" dirty="0"/>
          </a:p>
          <a:p>
            <a:pPr marL="0" indent="0">
              <a:buNone/>
            </a:pPr>
            <a:r>
              <a:rPr lang="cs-CZ" sz="3400" dirty="0" smtClean="0"/>
              <a:t>        - nepřilnavá vyjímatelná nádoba pro snadné mytí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9367962" y="6196870"/>
            <a:ext cx="246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999,- DAMOC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360" y="4395883"/>
            <a:ext cx="2059166" cy="21003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4" y="766858"/>
            <a:ext cx="3810000" cy="362902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6" y="1606785"/>
            <a:ext cx="2263001" cy="201407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17" y="4395883"/>
            <a:ext cx="2483694" cy="202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>
          <a:xfrm>
            <a:off x="4896236" y="0"/>
            <a:ext cx="2930741" cy="69016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ED1657"/>
                </a:solidFill>
              </a:rPr>
              <a:t>Srovnání</a:t>
            </a:r>
            <a:endParaRPr lang="cs-CZ" dirty="0">
              <a:solidFill>
                <a:srgbClr val="ED1657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441675"/>
              </p:ext>
            </p:extLst>
          </p:nvPr>
        </p:nvGraphicFramePr>
        <p:xfrm>
          <a:off x="2586943" y="1735579"/>
          <a:ext cx="1663700" cy="1871663"/>
        </p:xfrm>
        <a:graphic>
          <a:graphicData uri="http://schemas.openxmlformats.org/drawingml/2006/table">
            <a:tbl>
              <a:tblPr firstRow="1" firstCol="1" bandRow="1"/>
              <a:tblGrid>
                <a:gridCol w="1663700">
                  <a:extLst>
                    <a:ext uri="{9D8B030D-6E8A-4147-A177-3AD203B41FA5}">
                      <a16:colId xmlns:a16="http://schemas.microsoft.com/office/drawing/2014/main" val="161583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SRM 189x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6907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Objem 1,8 l </a:t>
                      </a:r>
                      <a:r>
                        <a:rPr lang="cs-CZ" sz="1100" b="1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6159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Příkon 830 W </a:t>
                      </a:r>
                      <a:r>
                        <a:rPr lang="cs-CZ" sz="1100" b="1" dirty="0" smtClean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Ventil </a:t>
                      </a:r>
                      <a:r>
                        <a:rPr kumimoji="0" lang="cs-CZ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2366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Nerez 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1728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Keep Warm 6 h </a:t>
                      </a:r>
                      <a:r>
                        <a:rPr lang="cs-CZ" sz="1100" b="1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7520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Vaření v páře </a:t>
                      </a:r>
                      <a:r>
                        <a:rPr lang="cs-CZ" sz="1100" b="1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6476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Příslušenství </a:t>
                      </a:r>
                      <a:r>
                        <a:rPr lang="cs-CZ" sz="1100" b="1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711434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836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DAMOC: 999 ,-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899181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628985"/>
              </p:ext>
            </p:extLst>
          </p:nvPr>
        </p:nvGraphicFramePr>
        <p:xfrm>
          <a:off x="5932673" y="1735579"/>
          <a:ext cx="1816100" cy="1871663"/>
        </p:xfrm>
        <a:graphic>
          <a:graphicData uri="http://schemas.openxmlformats.org/drawingml/2006/table">
            <a:tbl>
              <a:tblPr firstRow="1" firstCol="1" bandRow="1"/>
              <a:tblGrid>
                <a:gridCol w="1816100">
                  <a:extLst>
                    <a:ext uri="{9D8B030D-6E8A-4147-A177-3AD203B41FA5}">
                      <a16:colId xmlns:a16="http://schemas.microsoft.com/office/drawing/2014/main" val="1924892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Russell Hobbs 19750-56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0548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Objem 1,8 l </a:t>
                      </a:r>
                      <a:r>
                        <a:rPr lang="cs-CZ" sz="1100" b="1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634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Příkon 700 W </a:t>
                      </a:r>
                      <a:r>
                        <a:rPr lang="cs-CZ" sz="1100" b="1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Ventil </a:t>
                      </a:r>
                      <a:r>
                        <a:rPr kumimoji="0" lang="cs-CZ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û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2177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Nerez 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503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Keep Warm 6 h N/A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4548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Vaření v páře </a:t>
                      </a:r>
                      <a:r>
                        <a:rPr lang="cs-CZ" sz="1100" b="1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4307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Příslušenství </a:t>
                      </a:r>
                      <a:r>
                        <a:rPr lang="cs-CZ" sz="1100" b="1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979161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3113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DAMOC: 799 ,-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702224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84330"/>
              </p:ext>
            </p:extLst>
          </p:nvPr>
        </p:nvGraphicFramePr>
        <p:xfrm>
          <a:off x="9327109" y="1735579"/>
          <a:ext cx="1841500" cy="1871663"/>
        </p:xfrm>
        <a:graphic>
          <a:graphicData uri="http://schemas.openxmlformats.org/drawingml/2006/table">
            <a:tbl>
              <a:tblPr firstRow="1" firstCol="1" bandRow="1"/>
              <a:tblGrid>
                <a:gridCol w="1841500">
                  <a:extLst>
                    <a:ext uri="{9D8B030D-6E8A-4147-A177-3AD203B41FA5}">
                      <a16:colId xmlns:a16="http://schemas.microsoft.com/office/drawing/2014/main" val="28041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Adler</a:t>
                      </a:r>
                      <a:r>
                        <a:rPr lang="cs-CZ" sz="11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AD6406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671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Objem 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 </a:t>
                      </a: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 </a:t>
                      </a:r>
                      <a:r>
                        <a:rPr kumimoji="0" lang="cs-CZ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û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7747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Příkon 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1000 </a:t>
                      </a: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 </a:t>
                      </a:r>
                      <a:r>
                        <a:rPr kumimoji="0" lang="cs-CZ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 b="1" dirty="0" smtClean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Ventil</a:t>
                      </a:r>
                      <a:r>
                        <a:rPr lang="cs-CZ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cs-CZ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kumimoji="0" lang="cs-CZ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9318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Nerez </a:t>
                      </a:r>
                      <a:r>
                        <a:rPr lang="cs-CZ" sz="1100" b="1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9822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Keep</a:t>
                      </a: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Warm</a:t>
                      </a: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cs-CZ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h N/A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1977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Vaření v páře </a:t>
                      </a:r>
                      <a:r>
                        <a:rPr lang="cs-CZ" sz="1100" b="1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û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2944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Příslušenství </a:t>
                      </a:r>
                      <a:r>
                        <a:rPr lang="cs-CZ" sz="1100" b="1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656093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59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DAMOC: </a:t>
                      </a:r>
                      <a:r>
                        <a:rPr lang="cs-CZ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899 </a:t>
                      </a: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018409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632770"/>
              </p:ext>
            </p:extLst>
          </p:nvPr>
        </p:nvGraphicFramePr>
        <p:xfrm>
          <a:off x="3835860" y="4545814"/>
          <a:ext cx="1651000" cy="1871663"/>
        </p:xfrm>
        <a:graphic>
          <a:graphicData uri="http://schemas.openxmlformats.org/drawingml/2006/table">
            <a:tbl>
              <a:tblPr firstRow="1" firstCol="1" bandRow="1"/>
              <a:tblGrid>
                <a:gridCol w="1651000">
                  <a:extLst>
                    <a:ext uri="{9D8B030D-6E8A-4147-A177-3AD203B41FA5}">
                      <a16:colId xmlns:a16="http://schemas.microsoft.com/office/drawing/2014/main" val="22308692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Steba</a:t>
                      </a: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RK 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2635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Objem 1,8 l 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437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Příkon 700 W </a:t>
                      </a:r>
                      <a:r>
                        <a:rPr lang="cs-CZ" sz="1100" b="1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Ventil </a:t>
                      </a:r>
                      <a:r>
                        <a:rPr kumimoji="0" lang="cs-CZ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û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607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Nerez </a:t>
                      </a: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266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Keep Warm 6 h N/A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2733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Vaření v páře </a:t>
                      </a:r>
                      <a:r>
                        <a:rPr lang="cs-CZ" sz="1100" b="1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65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Příslušenství </a:t>
                      </a:r>
                      <a:r>
                        <a:rPr lang="cs-CZ" sz="1100" b="1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û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651102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1987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DAMOC: 1 589 ,-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26951"/>
                  </a:ext>
                </a:extLst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775730"/>
              </p:ext>
            </p:extLst>
          </p:nvPr>
        </p:nvGraphicFramePr>
        <p:xfrm>
          <a:off x="7482899" y="4545814"/>
          <a:ext cx="1371600" cy="1871663"/>
        </p:xfrm>
        <a:graphic>
          <a:graphicData uri="http://schemas.openxmlformats.org/drawingml/2006/table">
            <a:tbl>
              <a:tblPr firstRow="1" firstCol="1" bandRow="1"/>
              <a:tblGrid>
                <a:gridCol w="1371600">
                  <a:extLst>
                    <a:ext uri="{9D8B030D-6E8A-4147-A177-3AD203B41FA5}">
                      <a16:colId xmlns:a16="http://schemas.microsoft.com/office/drawing/2014/main" val="233281057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Bartcher</a:t>
                      </a: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150.524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9048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Objem 1,8 l </a:t>
                      </a:r>
                      <a:r>
                        <a:rPr lang="cs-CZ" sz="1100" b="1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249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Příkon 700 W </a:t>
                      </a:r>
                      <a:r>
                        <a:rPr lang="cs-CZ" sz="1100" b="1" dirty="0" smtClean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Ventil </a:t>
                      </a:r>
                      <a:r>
                        <a:rPr kumimoji="0" lang="cs-CZ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û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794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Nerez </a:t>
                      </a:r>
                      <a:r>
                        <a:rPr lang="cs-CZ" sz="1100" b="1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7268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Keep Warm 6 h N/A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618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Vaření v páře </a:t>
                      </a:r>
                      <a:r>
                        <a:rPr lang="cs-CZ" sz="1100" b="1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987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Příslušenství </a:t>
                      </a:r>
                      <a:r>
                        <a:rPr lang="cs-CZ" sz="1100" b="1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875976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866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DAMOC: 1  498 ,-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631443"/>
                  </a:ext>
                </a:extLst>
              </a:tr>
            </a:tbl>
          </a:graphicData>
        </a:graphic>
      </p:graphicFrame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16" y="1735579"/>
            <a:ext cx="1277936" cy="130349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829" y="1720576"/>
            <a:ext cx="1539844" cy="1222498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430" y="4545814"/>
            <a:ext cx="1092770" cy="125846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112" y="4484531"/>
            <a:ext cx="1182016" cy="138102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6977" y="1799048"/>
            <a:ext cx="1347690" cy="117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ncor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ncor" id="{B0EEC993-9E19-469A-A877-6A67196AB0A2}" vid="{CAFB61D4-B01B-4819-8173-D3F5C754FE0A}"/>
    </a:ext>
  </a:extLst>
</a:theme>
</file>

<file path=ppt/theme/theme2.xml><?xml version="1.0" encoding="utf-8"?>
<a:theme xmlns:a="http://schemas.openxmlformats.org/drawingml/2006/main" name="Sencor magenta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ncor magenta" id="{346051CF-81E4-4EAB-A8E8-801D86E88C6B}" vid="{99F8980F-832C-4B41-BC0C-9984373E7302}"/>
    </a:ext>
  </a:extLst>
</a:theme>
</file>

<file path=ppt/theme/theme3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Sencor</Template>
  <TotalTime>3423</TotalTime>
  <Words>268</Words>
  <Application>Microsoft Office PowerPoint</Application>
  <PresentationFormat>Širokoúhlá obrazovka</PresentationFormat>
  <Paragraphs>72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Sencor</vt:lpstr>
      <vt:lpstr>Sencor magenta</vt:lpstr>
      <vt:lpstr>Vlastní návrh</vt:lpstr>
      <vt:lpstr>Prezentace aplikace PowerPoint</vt:lpstr>
      <vt:lpstr>SRM 189x</vt:lpstr>
      <vt:lpstr>Srovnání</vt:lpstr>
    </vt:vector>
  </TitlesOfParts>
  <Company>FAST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Hašpl - FAST ČR</dc:creator>
  <cp:lastModifiedBy>Tomáš Platil - FAST ČR</cp:lastModifiedBy>
  <cp:revision>162</cp:revision>
  <dcterms:created xsi:type="dcterms:W3CDTF">2016-08-23T10:11:42Z</dcterms:created>
  <dcterms:modified xsi:type="dcterms:W3CDTF">2018-02-27T15:00:41Z</dcterms:modified>
</cp:coreProperties>
</file>